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9" r:id="rId7"/>
    <p:sldId id="261" r:id="rId8"/>
    <p:sldId id="262" r:id="rId9"/>
    <p:sldId id="263" r:id="rId10"/>
    <p:sldId id="264" r:id="rId11"/>
    <p:sldId id="265" r:id="rId12"/>
    <p:sldId id="266" r:id="rId13"/>
    <p:sldId id="270" r:id="rId14"/>
    <p:sldId id="267" r:id="rId15"/>
    <p:sldId id="268"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AFCD14-5D07-46BD-93B7-88FD2ED12C24}" type="datetimeFigureOut">
              <a:rPr lang="en-US" smtClean="0"/>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128FB2-EEEB-4907-B3F0-0067229754E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AFCD14-5D07-46BD-93B7-88FD2ED12C24}" type="datetimeFigureOut">
              <a:rPr lang="en-US" smtClean="0"/>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128FB2-EEEB-4907-B3F0-0067229754E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AFCD14-5D07-46BD-93B7-88FD2ED12C24}" type="datetimeFigureOut">
              <a:rPr lang="en-US" smtClean="0"/>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128FB2-EEEB-4907-B3F0-0067229754E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AFCD14-5D07-46BD-93B7-88FD2ED12C24}" type="datetimeFigureOut">
              <a:rPr lang="en-US" smtClean="0"/>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128FB2-EEEB-4907-B3F0-0067229754E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AFCD14-5D07-46BD-93B7-88FD2ED12C24}" type="datetimeFigureOut">
              <a:rPr lang="en-US" smtClean="0"/>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128FB2-EEEB-4907-B3F0-0067229754E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AFCD14-5D07-46BD-93B7-88FD2ED12C24}" type="datetimeFigureOut">
              <a:rPr lang="en-US" smtClean="0"/>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128FB2-EEEB-4907-B3F0-0067229754E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AFCD14-5D07-46BD-93B7-88FD2ED12C24}" type="datetimeFigureOut">
              <a:rPr lang="en-US" smtClean="0"/>
              <a:t>8/17/2016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128FB2-EEEB-4907-B3F0-0067229754E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AFCD14-5D07-46BD-93B7-88FD2ED12C24}" type="datetimeFigureOut">
              <a:rPr lang="en-US" smtClean="0"/>
              <a:t>8/17/2016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128FB2-EEEB-4907-B3F0-0067229754E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AFCD14-5D07-46BD-93B7-88FD2ED12C24}" type="datetimeFigureOut">
              <a:rPr lang="en-US" smtClean="0"/>
              <a:t>8/17/2016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128FB2-EEEB-4907-B3F0-0067229754E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AFCD14-5D07-46BD-93B7-88FD2ED12C24}" type="datetimeFigureOut">
              <a:rPr lang="en-US" smtClean="0"/>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128FB2-EEEB-4907-B3F0-0067229754E0}"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D2AFCD14-5D07-46BD-93B7-88FD2ED12C24}" type="datetimeFigureOut">
              <a:rPr lang="en-US" smtClean="0"/>
              <a:t>8/17/2016</a:t>
            </a:fld>
            <a:endParaRPr lang="en-US"/>
          </a:p>
        </p:txBody>
      </p:sp>
      <p:sp>
        <p:nvSpPr>
          <p:cNvPr id="9" name="Slide Number Placeholder 8"/>
          <p:cNvSpPr>
            <a:spLocks noGrp="1"/>
          </p:cNvSpPr>
          <p:nvPr>
            <p:ph type="sldNum" sz="quarter" idx="11"/>
          </p:nvPr>
        </p:nvSpPr>
        <p:spPr/>
        <p:txBody>
          <a:bodyPr/>
          <a:lstStyle/>
          <a:p>
            <a:fld id="{9E128FB2-EEEB-4907-B3F0-0067229754E0}"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E128FB2-EEEB-4907-B3F0-0067229754E0}"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2AFCD14-5D07-46BD-93B7-88FD2ED12C24}" type="datetimeFigureOut">
              <a:rPr lang="en-US" smtClean="0"/>
              <a:t>8/17/2016</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tinyurl.com/p5nwwsp" TargetMode="External"/><Relationship Id="rId2" Type="http://schemas.openxmlformats.org/officeDocument/2006/relationships/hyperlink" Target="http://tinyurl.url.com/oqozyuf" TargetMode="External"/><Relationship Id="rId1" Type="http://schemas.openxmlformats.org/officeDocument/2006/relationships/slideLayout" Target="../slideLayouts/slideLayout2.xml"/><Relationship Id="rId4" Type="http://schemas.openxmlformats.org/officeDocument/2006/relationships/hyperlink" Target="http://tomboulian.wikispaces.com/file/vi"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file:///F:\Madeline%20Hunter%20LP-A%20Mason%20Dixie%20Memory.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76401"/>
            <a:ext cx="8458200" cy="1924050"/>
          </a:xfrm>
        </p:spPr>
        <p:txBody>
          <a:bodyPr>
            <a:normAutofit fontScale="90000"/>
          </a:bodyPr>
          <a:lstStyle/>
          <a:p>
            <a:r>
              <a:rPr lang="en-US" b="1" i="1" dirty="0" smtClean="0">
                <a:solidFill>
                  <a:schemeClr val="tx2"/>
                </a:solidFill>
              </a:rPr>
              <a:t>A Mason Dixie Memory: Narrative Essay</a:t>
            </a:r>
            <a:br>
              <a:rPr lang="en-US" b="1" i="1" dirty="0" smtClean="0">
                <a:solidFill>
                  <a:schemeClr val="tx2"/>
                </a:solidFill>
              </a:rPr>
            </a:br>
            <a:r>
              <a:rPr lang="en-US" b="1" i="1" dirty="0" smtClean="0">
                <a:solidFill>
                  <a:schemeClr val="tx2"/>
                </a:solidFill>
              </a:rPr>
              <a:t>Goals/Dreams</a:t>
            </a:r>
            <a:endParaRPr lang="en-US" b="1" i="1" dirty="0">
              <a:solidFill>
                <a:schemeClr val="tx2"/>
              </a:solidFill>
            </a:endParaRPr>
          </a:p>
        </p:txBody>
      </p:sp>
      <p:sp>
        <p:nvSpPr>
          <p:cNvPr id="3" name="Subtitle 2"/>
          <p:cNvSpPr>
            <a:spLocks noGrp="1"/>
          </p:cNvSpPr>
          <p:nvPr>
            <p:ph type="subTitle" idx="1"/>
          </p:nvPr>
        </p:nvSpPr>
        <p:spPr>
          <a:xfrm>
            <a:off x="990600" y="3505200"/>
            <a:ext cx="7543800" cy="2743200"/>
          </a:xfrm>
        </p:spPr>
        <p:txBody>
          <a:bodyPr>
            <a:normAutofit/>
          </a:bodyPr>
          <a:lstStyle/>
          <a:p>
            <a:r>
              <a:rPr lang="en-US" dirty="0" smtClean="0"/>
              <a:t>Aspirations/Expectations</a:t>
            </a:r>
          </a:p>
          <a:p>
            <a:r>
              <a:rPr lang="en-US" dirty="0" smtClean="0"/>
              <a:t>New Teacher Orientation</a:t>
            </a:r>
          </a:p>
          <a:p>
            <a:r>
              <a:rPr lang="en-US" smtClean="0"/>
              <a:t>2016-2017</a:t>
            </a:r>
            <a:endParaRPr lang="en-US" dirty="0" smtClean="0"/>
          </a:p>
        </p:txBody>
      </p:sp>
    </p:spTree>
    <p:extLst>
      <p:ext uri="{BB962C8B-B14F-4D97-AF65-F5344CB8AC3E}">
        <p14:creationId xmlns:p14="http://schemas.microsoft.com/office/powerpoint/2010/main" val="21717893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tx2"/>
                </a:solidFill>
              </a:rPr>
              <a:t>PBL Lesson</a:t>
            </a:r>
            <a:endParaRPr lang="en-US" b="1" i="1" dirty="0">
              <a:solidFill>
                <a:schemeClr val="tx2"/>
              </a:solidFill>
            </a:endParaRPr>
          </a:p>
        </p:txBody>
      </p:sp>
      <p:sp>
        <p:nvSpPr>
          <p:cNvPr id="3" name="Content Placeholder 2"/>
          <p:cNvSpPr>
            <a:spLocks noGrp="1"/>
          </p:cNvSpPr>
          <p:nvPr>
            <p:ph idx="1"/>
          </p:nvPr>
        </p:nvSpPr>
        <p:spPr/>
        <p:txBody>
          <a:bodyPr/>
          <a:lstStyle/>
          <a:p>
            <a:pPr marL="0" indent="0">
              <a:buNone/>
            </a:pPr>
            <a:r>
              <a:rPr lang="en-US" dirty="0" smtClean="0"/>
              <a:t>Scenario: You are a seventh grade African American male. You want to swim in the meet. But you think it is wrong that the private club discriminates against African Americans. What considerations should you give to this problem?</a:t>
            </a:r>
          </a:p>
          <a:p>
            <a:pPr marL="0" indent="0">
              <a:buNone/>
            </a:pP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4278236"/>
            <a:ext cx="5791200" cy="2336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9711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tx2"/>
                </a:solidFill>
              </a:rPr>
              <a:t>PBL Components</a:t>
            </a:r>
            <a:endParaRPr lang="en-US" b="1" i="1"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47364709"/>
              </p:ext>
            </p:extLst>
          </p:nvPr>
        </p:nvGraphicFramePr>
        <p:xfrm>
          <a:off x="457200" y="1600200"/>
          <a:ext cx="7620000" cy="4846320"/>
        </p:xfrm>
        <a:graphic>
          <a:graphicData uri="http://schemas.openxmlformats.org/drawingml/2006/table">
            <a:tbl>
              <a:tblPr firstRow="1" bandRow="1">
                <a:tableStyleId>{5C22544A-7EE6-4342-B048-85BDC9FD1C3A}</a:tableStyleId>
              </a:tblPr>
              <a:tblGrid>
                <a:gridCol w="1524000"/>
                <a:gridCol w="1524000"/>
                <a:gridCol w="1524000"/>
                <a:gridCol w="1524000"/>
                <a:gridCol w="1524000"/>
              </a:tblGrid>
              <a:tr h="370840">
                <a:tc>
                  <a:txBody>
                    <a:bodyPr/>
                    <a:lstStyle/>
                    <a:p>
                      <a:r>
                        <a:rPr lang="en-US" dirty="0" smtClean="0"/>
                        <a:t>Key Facts</a:t>
                      </a:r>
                      <a:endParaRPr lang="en-US" dirty="0"/>
                    </a:p>
                  </a:txBody>
                  <a:tcPr marL="84666" marR="84666"/>
                </a:tc>
                <a:tc>
                  <a:txBody>
                    <a:bodyPr/>
                    <a:lstStyle/>
                    <a:p>
                      <a:r>
                        <a:rPr lang="en-US" dirty="0" smtClean="0"/>
                        <a:t>What We Need to Know</a:t>
                      </a:r>
                      <a:endParaRPr lang="en-US" dirty="0"/>
                    </a:p>
                  </a:txBody>
                  <a:tcPr marL="84666" marR="84666"/>
                </a:tc>
                <a:tc>
                  <a:txBody>
                    <a:bodyPr/>
                    <a:lstStyle/>
                    <a:p>
                      <a:r>
                        <a:rPr lang="en-US" dirty="0" smtClean="0"/>
                        <a:t>Hypothesis (If Then)</a:t>
                      </a:r>
                      <a:endParaRPr lang="en-US" dirty="0"/>
                    </a:p>
                  </a:txBody>
                  <a:tcPr marL="84666" marR="84666"/>
                </a:tc>
                <a:tc>
                  <a:txBody>
                    <a:bodyPr/>
                    <a:lstStyle/>
                    <a:p>
                      <a:r>
                        <a:rPr lang="en-US" dirty="0" smtClean="0"/>
                        <a:t>Consequences</a:t>
                      </a:r>
                      <a:endParaRPr lang="en-US" dirty="0"/>
                    </a:p>
                  </a:txBody>
                  <a:tcPr marL="84666" marR="84666"/>
                </a:tc>
                <a:tc>
                  <a:txBody>
                    <a:bodyPr/>
                    <a:lstStyle/>
                    <a:p>
                      <a:r>
                        <a:rPr lang="en-US" dirty="0" smtClean="0"/>
                        <a:t>Solutions</a:t>
                      </a:r>
                      <a:endParaRPr lang="en-US" dirty="0"/>
                    </a:p>
                  </a:txBody>
                  <a:tcPr marL="84666" marR="84666"/>
                </a:tc>
              </a:tr>
              <a:tr h="37084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marL="84666" marR="84666"/>
                </a:tc>
                <a:tc>
                  <a:txBody>
                    <a:bodyPr/>
                    <a:lstStyle/>
                    <a:p>
                      <a:endParaRPr lang="en-US"/>
                    </a:p>
                  </a:txBody>
                  <a:tcPr marL="84666" marR="84666"/>
                </a:tc>
                <a:tc>
                  <a:txBody>
                    <a:bodyPr/>
                    <a:lstStyle/>
                    <a:p>
                      <a:endParaRPr lang="en-US"/>
                    </a:p>
                  </a:txBody>
                  <a:tcPr marL="84666" marR="84666"/>
                </a:tc>
                <a:tc>
                  <a:txBody>
                    <a:bodyPr/>
                    <a:lstStyle/>
                    <a:p>
                      <a:endParaRPr lang="en-US"/>
                    </a:p>
                  </a:txBody>
                  <a:tcPr marL="84666" marR="84666"/>
                </a:tc>
                <a:tc>
                  <a:txBody>
                    <a:bodyPr/>
                    <a:lstStyle/>
                    <a:p>
                      <a:endParaRPr lang="en-US"/>
                    </a:p>
                  </a:txBody>
                  <a:tcPr marL="84666" marR="84666"/>
                </a:tc>
              </a:tr>
            </a:tbl>
          </a:graphicData>
        </a:graphic>
      </p:graphicFrame>
    </p:spTree>
    <p:extLst>
      <p:ext uri="{BB962C8B-B14F-4D97-AF65-F5344CB8AC3E}">
        <p14:creationId xmlns:p14="http://schemas.microsoft.com/office/powerpoint/2010/main" val="38722599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i="1" dirty="0" smtClean="0">
                <a:solidFill>
                  <a:schemeClr val="tx2"/>
                </a:solidFill>
              </a:rPr>
              <a:t>Lesson Activities</a:t>
            </a:r>
            <a:endParaRPr lang="en-US" b="1" i="1" dirty="0">
              <a:solidFill>
                <a:schemeClr val="tx2"/>
              </a:solidFill>
            </a:endParaRPr>
          </a:p>
        </p:txBody>
      </p:sp>
      <p:sp>
        <p:nvSpPr>
          <p:cNvPr id="3" name="Content Placeholder 2"/>
          <p:cNvSpPr>
            <a:spLocks noGrp="1"/>
          </p:cNvSpPr>
          <p:nvPr>
            <p:ph idx="1"/>
          </p:nvPr>
        </p:nvSpPr>
        <p:spPr>
          <a:xfrm>
            <a:off x="457200" y="1219200"/>
            <a:ext cx="8229600" cy="5334000"/>
          </a:xfrm>
        </p:spPr>
        <p:txBody>
          <a:bodyPr>
            <a:noAutofit/>
          </a:bodyPr>
          <a:lstStyle/>
          <a:p>
            <a:r>
              <a:rPr lang="en-US" sz="2400" dirty="0" smtClean="0"/>
              <a:t>Build background of the Mason Dixie Line</a:t>
            </a:r>
          </a:p>
          <a:p>
            <a:r>
              <a:rPr lang="en-US" sz="2400" dirty="0" smtClean="0"/>
              <a:t>Set purpose: Read to find out what happens when young people continue with their goals and dreams w/o accepting discrimination</a:t>
            </a:r>
          </a:p>
          <a:p>
            <a:r>
              <a:rPr lang="en-US" sz="2400" dirty="0" smtClean="0"/>
              <a:t>Teach, Model, Practice the literary elements: thesis and thesis statement</a:t>
            </a:r>
          </a:p>
          <a:p>
            <a:r>
              <a:rPr lang="en-US" sz="2400" dirty="0" smtClean="0"/>
              <a:t>Teach, Model, Practice the reading skill of analyzing text structure</a:t>
            </a:r>
          </a:p>
          <a:p>
            <a:r>
              <a:rPr lang="en-US" sz="2400" dirty="0" smtClean="0"/>
              <a:t>Apply vocabulary skills within the context</a:t>
            </a:r>
          </a:p>
          <a:p>
            <a:r>
              <a:rPr lang="en-US" sz="2400" dirty="0" smtClean="0"/>
              <a:t>Do a close read of a Mason Dixon Memory</a:t>
            </a:r>
          </a:p>
          <a:p>
            <a:r>
              <a:rPr lang="en-US" sz="2400" dirty="0" smtClean="0"/>
              <a:t>Discuss text-based questions before, during and after reading</a:t>
            </a:r>
          </a:p>
          <a:p>
            <a:r>
              <a:rPr lang="en-US" sz="2400" dirty="0" smtClean="0"/>
              <a:t>Watch video of a Mason Dixon Line (CLVG)</a:t>
            </a:r>
          </a:p>
          <a:p>
            <a:r>
              <a:rPr lang="en-US" sz="2400" dirty="0" smtClean="0"/>
              <a:t>Write an essay connecting to the theme of the story</a:t>
            </a:r>
            <a:endParaRPr lang="en-US" sz="2400" dirty="0"/>
          </a:p>
        </p:txBody>
      </p:sp>
    </p:spTree>
    <p:extLst>
      <p:ext uri="{BB962C8B-B14F-4D97-AF65-F5344CB8AC3E}">
        <p14:creationId xmlns:p14="http://schemas.microsoft.com/office/powerpoint/2010/main" val="9940253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Lesson Activities Cont’d.</a:t>
            </a:r>
            <a:endParaRPr lang="en-US" b="1" i="1" dirty="0"/>
          </a:p>
        </p:txBody>
      </p:sp>
      <p:sp>
        <p:nvSpPr>
          <p:cNvPr id="3" name="Content Placeholder 2"/>
          <p:cNvSpPr>
            <a:spLocks noGrp="1"/>
          </p:cNvSpPr>
          <p:nvPr>
            <p:ph idx="1"/>
          </p:nvPr>
        </p:nvSpPr>
        <p:spPr/>
        <p:txBody>
          <a:bodyPr/>
          <a:lstStyle/>
          <a:p>
            <a:r>
              <a:rPr lang="en-US" dirty="0" smtClean="0"/>
              <a:t>Construct a Character Graph</a:t>
            </a:r>
          </a:p>
          <a:p>
            <a:r>
              <a:rPr lang="en-US" dirty="0" smtClean="0"/>
              <a:t>Develop Characters</a:t>
            </a:r>
          </a:p>
          <a:p>
            <a:r>
              <a:rPr lang="en-US" dirty="0" smtClean="0"/>
              <a:t>Re-write a poem entitled A Friend Is…..</a:t>
            </a:r>
          </a:p>
          <a:p>
            <a:r>
              <a:rPr lang="en-US" dirty="0" smtClean="0"/>
              <a:t>Complete comprehension  questions</a:t>
            </a:r>
          </a:p>
          <a:p>
            <a:endParaRPr lang="en-US" dirty="0"/>
          </a:p>
        </p:txBody>
      </p:sp>
    </p:spTree>
    <p:extLst>
      <p:ext uri="{BB962C8B-B14F-4D97-AF65-F5344CB8AC3E}">
        <p14:creationId xmlns:p14="http://schemas.microsoft.com/office/powerpoint/2010/main" val="2736698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solidFill>
                  <a:schemeClr val="tx2"/>
                </a:solidFill>
              </a:rPr>
              <a:t>Closure: Noting What I’ve Learned</a:t>
            </a:r>
            <a:endParaRPr lang="en-US" b="1" i="1"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74386922"/>
              </p:ext>
            </p:extLst>
          </p:nvPr>
        </p:nvGraphicFramePr>
        <p:xfrm>
          <a:off x="381000" y="1600199"/>
          <a:ext cx="8077200" cy="5394960"/>
        </p:xfrm>
        <a:graphic>
          <a:graphicData uri="http://schemas.openxmlformats.org/drawingml/2006/table">
            <a:tbl>
              <a:tblPr firstRow="1" bandRow="1">
                <a:tableStyleId>{5C22544A-7EE6-4342-B048-85BDC9FD1C3A}</a:tableStyleId>
              </a:tblPr>
              <a:tblGrid>
                <a:gridCol w="4038600"/>
                <a:gridCol w="4038600"/>
              </a:tblGrid>
              <a:tr h="594877">
                <a:tc>
                  <a:txBody>
                    <a:bodyPr/>
                    <a:lstStyle/>
                    <a:p>
                      <a:pPr algn="ctr"/>
                      <a:r>
                        <a:rPr lang="en-US" dirty="0" smtClean="0">
                          <a:solidFill>
                            <a:srgbClr val="FF0000"/>
                          </a:solidFill>
                        </a:rPr>
                        <a:t>Draw It! </a:t>
                      </a:r>
                    </a:p>
                    <a:p>
                      <a:pPr algn="ctr"/>
                      <a:r>
                        <a:rPr lang="en-US" dirty="0" smtClean="0"/>
                        <a:t>Main Ideas, Questions, Key Words</a:t>
                      </a:r>
                      <a:endParaRPr lang="en-US" dirty="0"/>
                    </a:p>
                  </a:txBody>
                  <a:tcPr/>
                </a:tc>
                <a:tc>
                  <a:txBody>
                    <a:bodyPr/>
                    <a:lstStyle/>
                    <a:p>
                      <a:pPr algn="ctr"/>
                      <a:r>
                        <a:rPr lang="en-US" dirty="0" smtClean="0">
                          <a:solidFill>
                            <a:srgbClr val="FF0000"/>
                          </a:solidFill>
                        </a:rPr>
                        <a:t>Write It!</a:t>
                      </a:r>
                    </a:p>
                    <a:p>
                      <a:pPr algn="ctr"/>
                      <a:r>
                        <a:rPr lang="en-US" dirty="0" smtClean="0"/>
                        <a:t>What I’ve Learned</a:t>
                      </a:r>
                      <a:endParaRPr lang="en-US" dirty="0"/>
                    </a:p>
                  </a:txBody>
                  <a:tcPr/>
                </a:tc>
              </a:tr>
              <a:tr h="849824">
                <a:tc>
                  <a:txBody>
                    <a:bodyPr/>
                    <a:lstStyle/>
                    <a:p>
                      <a:endParaRPr lang="en-US" dirty="0"/>
                    </a:p>
                  </a:txBody>
                  <a:tcPr/>
                </a:tc>
                <a:tc>
                  <a:txBody>
                    <a:bodyPr/>
                    <a:lstStyle/>
                    <a:p>
                      <a:r>
                        <a:rPr lang="en-US" dirty="0" smtClean="0"/>
                        <a:t>1.______________________________</a:t>
                      </a:r>
                    </a:p>
                    <a:p>
                      <a:r>
                        <a:rPr lang="en-US" dirty="0" smtClean="0"/>
                        <a:t>2.______________________________</a:t>
                      </a:r>
                    </a:p>
                    <a:p>
                      <a:r>
                        <a:rPr lang="en-US" dirty="0" smtClean="0"/>
                        <a:t>3.______________________________</a:t>
                      </a:r>
                      <a:endParaRPr lang="en-US" dirty="0"/>
                    </a:p>
                  </a:txBody>
                  <a:tcPr/>
                </a:tc>
              </a:tr>
              <a:tr h="849824">
                <a:tc>
                  <a:txBody>
                    <a:bodyPr/>
                    <a:lstStyle/>
                    <a:p>
                      <a:endParaRPr lang="en-US"/>
                    </a:p>
                  </a:txBody>
                  <a:tcPr/>
                </a:tc>
                <a:tc>
                  <a:txBody>
                    <a:bodyPr/>
                    <a:lstStyle/>
                    <a:p>
                      <a:r>
                        <a:rPr lang="en-US" dirty="0" smtClean="0"/>
                        <a:t>1._______________________________</a:t>
                      </a:r>
                    </a:p>
                    <a:p>
                      <a:r>
                        <a:rPr lang="en-US" dirty="0" smtClean="0"/>
                        <a:t>2._______________________________</a:t>
                      </a:r>
                    </a:p>
                    <a:p>
                      <a:r>
                        <a:rPr lang="en-US" dirty="0" smtClean="0"/>
                        <a:t>3._______________________________</a:t>
                      </a:r>
                      <a:endParaRPr lang="en-US" dirty="0"/>
                    </a:p>
                  </a:txBody>
                  <a:tcPr/>
                </a:tc>
              </a:tr>
              <a:tr h="849824">
                <a:tc>
                  <a:txBody>
                    <a:bodyPr/>
                    <a:lstStyle/>
                    <a:p>
                      <a:endParaRPr lang="en-US"/>
                    </a:p>
                  </a:txBody>
                  <a:tcPr/>
                </a:tc>
                <a:tc>
                  <a:txBody>
                    <a:bodyPr/>
                    <a:lstStyle/>
                    <a:p>
                      <a:r>
                        <a:rPr lang="en-US" dirty="0" smtClean="0"/>
                        <a:t>1.________________________________</a:t>
                      </a:r>
                    </a:p>
                    <a:p>
                      <a:r>
                        <a:rPr lang="en-US" dirty="0" smtClean="0"/>
                        <a:t>2.________________________________</a:t>
                      </a:r>
                    </a:p>
                    <a:p>
                      <a:r>
                        <a:rPr lang="en-US" dirty="0" smtClean="0"/>
                        <a:t>3.________________________________</a:t>
                      </a:r>
                      <a:endParaRPr lang="en-US" dirty="0"/>
                    </a:p>
                  </a:txBody>
                  <a:tcPr/>
                </a:tc>
              </a:tr>
              <a:tr h="849824">
                <a:tc>
                  <a:txBody>
                    <a:bodyPr/>
                    <a:lstStyle/>
                    <a:p>
                      <a:endParaRPr lang="en-US"/>
                    </a:p>
                  </a:txBody>
                  <a:tcPr/>
                </a:tc>
                <a:tc>
                  <a:txBody>
                    <a:bodyPr/>
                    <a:lstStyle/>
                    <a:p>
                      <a:r>
                        <a:rPr lang="en-US" dirty="0" smtClean="0"/>
                        <a:t>1._______________________________</a:t>
                      </a:r>
                    </a:p>
                    <a:p>
                      <a:r>
                        <a:rPr lang="en-US" dirty="0" smtClean="0"/>
                        <a:t>2._______________________________</a:t>
                      </a:r>
                    </a:p>
                    <a:p>
                      <a:r>
                        <a:rPr lang="en-US" dirty="0" smtClean="0"/>
                        <a:t>3.________________________________</a:t>
                      </a:r>
                      <a:endParaRPr lang="en-US" dirty="0"/>
                    </a:p>
                  </a:txBody>
                  <a:tcPr/>
                </a:tc>
              </a:tr>
              <a:tr h="339930">
                <a:tc>
                  <a:txBody>
                    <a:bodyPr/>
                    <a:lstStyle/>
                    <a:p>
                      <a:endParaRPr lang="en-US" dirty="0"/>
                    </a:p>
                  </a:txBody>
                  <a:tcPr/>
                </a:tc>
                <a:tc>
                  <a:txBody>
                    <a:bodyPr/>
                    <a:lstStyle/>
                    <a:p>
                      <a:endParaRPr lang="en-US"/>
                    </a:p>
                  </a:txBody>
                  <a:tcPr/>
                </a:tc>
              </a:tr>
              <a:tr h="339930">
                <a:tc>
                  <a:txBody>
                    <a:bodyPr/>
                    <a:lstStyle/>
                    <a:p>
                      <a:endParaRPr lang="en-US" dirty="0"/>
                    </a:p>
                  </a:txBody>
                  <a:tcPr/>
                </a:tc>
                <a:tc>
                  <a:txBody>
                    <a:bodyPr/>
                    <a:lstStyle/>
                    <a:p>
                      <a:endParaRPr lang="en-US" dirty="0"/>
                    </a:p>
                  </a:txBody>
                  <a:tcPr/>
                </a:tc>
              </a:tr>
              <a:tr h="339930">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0738089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tx2"/>
                </a:solidFill>
              </a:rPr>
              <a:t>Resources and Materials</a:t>
            </a:r>
            <a:endParaRPr lang="en-US" b="1" i="1" dirty="0">
              <a:solidFill>
                <a:schemeClr val="tx2"/>
              </a:solidFill>
            </a:endParaRPr>
          </a:p>
        </p:txBody>
      </p:sp>
      <p:sp>
        <p:nvSpPr>
          <p:cNvPr id="3" name="Content Placeholder 2"/>
          <p:cNvSpPr>
            <a:spLocks noGrp="1"/>
          </p:cNvSpPr>
          <p:nvPr>
            <p:ph idx="1"/>
          </p:nvPr>
        </p:nvSpPr>
        <p:spPr/>
        <p:txBody>
          <a:bodyPr/>
          <a:lstStyle/>
          <a:p>
            <a:r>
              <a:rPr lang="en-US" dirty="0" smtClean="0">
                <a:hlinkClick r:id="rId2"/>
              </a:rPr>
              <a:t>http://tinyurl.url.com/oqozyuf</a:t>
            </a:r>
            <a:r>
              <a:rPr lang="en-US" dirty="0" smtClean="0"/>
              <a:t> (Activities related to essay)</a:t>
            </a:r>
          </a:p>
          <a:p>
            <a:r>
              <a:rPr lang="en-US" dirty="0" smtClean="0">
                <a:hlinkClick r:id="rId3"/>
              </a:rPr>
              <a:t>http://tinyurl.com/p5nwwsp</a:t>
            </a:r>
            <a:r>
              <a:rPr lang="en-US" dirty="0" smtClean="0"/>
              <a:t> (worksheet to evoke critical thinking)</a:t>
            </a:r>
          </a:p>
          <a:p>
            <a:r>
              <a:rPr lang="en-US" dirty="0" smtClean="0">
                <a:hlinkClick r:id="rId4"/>
              </a:rPr>
              <a:t>http://tomboulian.wikispaces.com/file/vi</a:t>
            </a:r>
            <a:endParaRPr lang="en-US" dirty="0" smtClean="0"/>
          </a:p>
          <a:p>
            <a:pPr marL="0" indent="0">
              <a:buNone/>
            </a:pPr>
            <a:r>
              <a:rPr lang="en-US" dirty="0"/>
              <a:t> </a:t>
            </a:r>
            <a:r>
              <a:rPr lang="en-US" dirty="0" smtClean="0"/>
              <a:t>  (full text of A Mason Dixon Memory)</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890352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Madeline Hunter Lesson Plan</a:t>
            </a:r>
            <a:endParaRPr lang="en-US" dirty="0"/>
          </a:p>
        </p:txBody>
      </p:sp>
      <p:sp>
        <p:nvSpPr>
          <p:cNvPr id="3" name="Content Placeholder 2"/>
          <p:cNvSpPr>
            <a:spLocks noGrp="1"/>
          </p:cNvSpPr>
          <p:nvPr>
            <p:ph idx="1"/>
          </p:nvPr>
        </p:nvSpPr>
        <p:spPr/>
        <p:txBody>
          <a:bodyPr/>
          <a:lstStyle/>
          <a:p>
            <a:r>
              <a:rPr lang="en-US" dirty="0" smtClean="0">
                <a:hlinkClick r:id="rId2" action="ppaction://hlinkfile"/>
              </a:rPr>
              <a:t>F:\Madeline Hunter LP-A Mason Dixie Memory.docx</a:t>
            </a:r>
            <a:endParaRPr lang="en-US" dirty="0" smtClean="0"/>
          </a:p>
          <a:p>
            <a:endParaRPr lang="en-US" dirty="0"/>
          </a:p>
        </p:txBody>
      </p:sp>
    </p:spTree>
    <p:extLst>
      <p:ext uri="{BB962C8B-B14F-4D97-AF65-F5344CB8AC3E}">
        <p14:creationId xmlns:p14="http://schemas.microsoft.com/office/powerpoint/2010/main" val="271157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i="1" dirty="0" smtClean="0">
                <a:solidFill>
                  <a:schemeClr val="tx2"/>
                </a:solidFill>
              </a:rPr>
              <a:t>CCSS</a:t>
            </a:r>
            <a:endParaRPr lang="en-US" b="1" i="1" dirty="0">
              <a:solidFill>
                <a:schemeClr val="tx2"/>
              </a:solidFill>
            </a:endParaRPr>
          </a:p>
        </p:txBody>
      </p:sp>
      <p:sp>
        <p:nvSpPr>
          <p:cNvPr id="3" name="Content Placeholder 2"/>
          <p:cNvSpPr>
            <a:spLocks noGrp="1"/>
          </p:cNvSpPr>
          <p:nvPr>
            <p:ph idx="1"/>
          </p:nvPr>
        </p:nvSpPr>
        <p:spPr>
          <a:xfrm>
            <a:off x="228600" y="1219200"/>
            <a:ext cx="8686800" cy="5410200"/>
          </a:xfrm>
        </p:spPr>
        <p:txBody>
          <a:bodyPr>
            <a:normAutofit fontScale="92500"/>
          </a:bodyPr>
          <a:lstStyle/>
          <a:p>
            <a:pPr marL="0" indent="0">
              <a:buNone/>
            </a:pPr>
            <a:r>
              <a:rPr lang="en-US" b="1" dirty="0" smtClean="0">
                <a:solidFill>
                  <a:srgbClr val="FF0000"/>
                </a:solidFill>
              </a:rPr>
              <a:t>7.RI.5:  </a:t>
            </a:r>
            <a:r>
              <a:rPr lang="en-US" dirty="0" smtClean="0"/>
              <a:t>Analyze the structure an author uses to organize a text, including how the major sections contribute to the whole and to the development of the ideas.</a:t>
            </a:r>
          </a:p>
          <a:p>
            <a:pPr marL="0" indent="0">
              <a:buNone/>
            </a:pPr>
            <a:r>
              <a:rPr lang="en-US" b="1" dirty="0" smtClean="0">
                <a:solidFill>
                  <a:srgbClr val="FF0000"/>
                </a:solidFill>
              </a:rPr>
              <a:t>7.RI.6:  </a:t>
            </a:r>
            <a:r>
              <a:rPr lang="en-US" dirty="0" smtClean="0"/>
              <a:t>Determine an author's point of view or purpose in a text and analyze how the author distinguishes his or her position from that of others.</a:t>
            </a:r>
          </a:p>
          <a:p>
            <a:pPr marL="0" indent="0">
              <a:buNone/>
            </a:pPr>
            <a:r>
              <a:rPr lang="en-US" b="1" dirty="0" smtClean="0">
                <a:solidFill>
                  <a:srgbClr val="FF0000"/>
                </a:solidFill>
              </a:rPr>
              <a:t>7.RI.4:  </a:t>
            </a:r>
            <a:r>
              <a:rPr lang="en-US" dirty="0" smtClean="0"/>
              <a:t>Determine the meaning of words and phrases as they are used in a text, including figurative, connotative, and technical meanings; analyze the impact of a specific word choice on meaning and tone.</a:t>
            </a:r>
          </a:p>
          <a:p>
            <a:pPr marL="0" indent="0">
              <a:buNone/>
            </a:pPr>
            <a:r>
              <a:rPr lang="en-US" b="1" dirty="0" smtClean="0">
                <a:solidFill>
                  <a:srgbClr val="FF0000"/>
                </a:solidFill>
              </a:rPr>
              <a:t>7.L.2:  </a:t>
            </a:r>
            <a:r>
              <a:rPr lang="en-US" dirty="0" smtClean="0"/>
              <a:t>Demonstrate command of the conventions of standard English capitalization, punctuation, and spelling when writing.</a:t>
            </a:r>
          </a:p>
          <a:p>
            <a:pPr marL="0" indent="0">
              <a:buNone/>
            </a:pPr>
            <a:r>
              <a:rPr lang="en-US" b="1" dirty="0" smtClean="0">
                <a:solidFill>
                  <a:srgbClr val="FF0000"/>
                </a:solidFill>
              </a:rPr>
              <a:t>7.W.5:  </a:t>
            </a:r>
            <a:r>
              <a:rPr lang="en-US" dirty="0" smtClean="0"/>
              <a:t>With some guidance and support from peers and adults, develop and strengthen writing as needed by planning, revising, editing, rewriting, or trying a new approach, focusing on how well purpose and audience have been addressed. </a:t>
            </a:r>
          </a:p>
          <a:p>
            <a:pPr marL="0" indent="0">
              <a:buNone/>
            </a:pPr>
            <a:r>
              <a:rPr lang="en-US" b="1" dirty="0" smtClean="0">
                <a:solidFill>
                  <a:srgbClr val="FF0000"/>
                </a:solidFill>
              </a:rPr>
              <a:t>7.W.9:  </a:t>
            </a:r>
            <a:r>
              <a:rPr lang="en-US" dirty="0" smtClean="0"/>
              <a:t>Draw evidence from literary or informational texts to support analysis, reflection, and research.</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52400"/>
            <a:ext cx="2247900" cy="100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8482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tx2"/>
                </a:solidFill>
              </a:rPr>
              <a:t>Skills &amp; Do </a:t>
            </a:r>
            <a:r>
              <a:rPr lang="en-US" b="1" i="1" dirty="0" err="1" smtClean="0">
                <a:solidFill>
                  <a:schemeClr val="tx2"/>
                </a:solidFill>
              </a:rPr>
              <a:t>Nows</a:t>
            </a:r>
            <a:endParaRPr lang="en-US" b="1" i="1"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31525998"/>
              </p:ext>
            </p:extLst>
          </p:nvPr>
        </p:nvGraphicFramePr>
        <p:xfrm>
          <a:off x="457200" y="1600200"/>
          <a:ext cx="7620000" cy="4724400"/>
        </p:xfrm>
        <a:graphic>
          <a:graphicData uri="http://schemas.openxmlformats.org/drawingml/2006/table">
            <a:tbl>
              <a:tblPr firstRow="1" bandRow="1">
                <a:tableStyleId>{5C22544A-7EE6-4342-B048-85BDC9FD1C3A}</a:tableStyleId>
              </a:tblPr>
              <a:tblGrid>
                <a:gridCol w="3951111"/>
                <a:gridCol w="3668889"/>
              </a:tblGrid>
              <a:tr h="735354">
                <a:tc>
                  <a:txBody>
                    <a:bodyPr/>
                    <a:lstStyle/>
                    <a:p>
                      <a:pPr algn="ctr"/>
                      <a:r>
                        <a:rPr lang="en-US" dirty="0" smtClean="0"/>
                        <a:t>Skills</a:t>
                      </a:r>
                      <a:endParaRPr lang="en-US" dirty="0"/>
                    </a:p>
                  </a:txBody>
                  <a:tcPr marL="84666" marR="84666"/>
                </a:tc>
                <a:tc>
                  <a:txBody>
                    <a:bodyPr/>
                    <a:lstStyle/>
                    <a:p>
                      <a:pPr algn="ctr"/>
                      <a:r>
                        <a:rPr lang="en-US" dirty="0" smtClean="0"/>
                        <a:t>Do </a:t>
                      </a:r>
                      <a:r>
                        <a:rPr lang="en-US" dirty="0" err="1" smtClean="0"/>
                        <a:t>Nows</a:t>
                      </a:r>
                      <a:endParaRPr lang="en-US" dirty="0"/>
                    </a:p>
                  </a:txBody>
                  <a:tcPr marL="84666" marR="84666"/>
                </a:tc>
              </a:tr>
              <a:tr h="3989046">
                <a:tc>
                  <a:txBody>
                    <a:bodyPr/>
                    <a:lstStyle/>
                    <a:p>
                      <a:pPr marL="285750" indent="-285750">
                        <a:buFont typeface="Arial" panose="020B0604020202020204" pitchFamily="34" charset="0"/>
                        <a:buChar char="•"/>
                      </a:pPr>
                      <a:r>
                        <a:rPr lang="en-US" dirty="0" smtClean="0"/>
                        <a:t>Analyze the structure an author uses to organize a text</a:t>
                      </a:r>
                    </a:p>
                    <a:p>
                      <a:pPr marL="285750" indent="-285750">
                        <a:buFont typeface="Arial" panose="020B0604020202020204" pitchFamily="34" charset="0"/>
                        <a:buChar char="•"/>
                      </a:pPr>
                      <a:r>
                        <a:rPr lang="en-US" dirty="0" smtClean="0"/>
                        <a:t>Determine the meaning of words and phrases</a:t>
                      </a:r>
                    </a:p>
                    <a:p>
                      <a:pPr marL="285750" indent="-285750">
                        <a:buFont typeface="Arial" panose="020B0604020202020204" pitchFamily="34" charset="0"/>
                        <a:buChar char="•"/>
                      </a:pPr>
                      <a:r>
                        <a:rPr lang="en-US" dirty="0" smtClean="0"/>
                        <a:t>Draw evidence from literary or informational texts to support analysis</a:t>
                      </a:r>
                    </a:p>
                    <a:p>
                      <a:pPr marL="285750" indent="-285750">
                        <a:buFont typeface="Arial" panose="020B0604020202020204" pitchFamily="34" charset="0"/>
                        <a:buChar char="•"/>
                      </a:pPr>
                      <a:r>
                        <a:rPr lang="en-US" dirty="0" smtClean="0"/>
                        <a:t>Reflection</a:t>
                      </a:r>
                      <a:r>
                        <a:rPr lang="en-US" baseline="0" dirty="0" smtClean="0"/>
                        <a:t> and research</a:t>
                      </a:r>
                      <a:endParaRPr lang="en-US" dirty="0"/>
                    </a:p>
                  </a:txBody>
                  <a:tcPr marL="84666" marR="84666"/>
                </a:tc>
                <a:tc>
                  <a:txBody>
                    <a:bodyPr/>
                    <a:lstStyle/>
                    <a:p>
                      <a:pPr marL="285750" indent="-285750">
                        <a:buFont typeface="Arial" panose="020B0604020202020204" pitchFamily="34" charset="0"/>
                        <a:buChar char="•"/>
                      </a:pPr>
                      <a:r>
                        <a:rPr lang="en-US" dirty="0" smtClean="0"/>
                        <a:t>Informational text related to theme</a:t>
                      </a:r>
                    </a:p>
                    <a:p>
                      <a:pPr marL="285750" indent="-285750">
                        <a:buFont typeface="Arial" panose="020B0604020202020204" pitchFamily="34" charset="0"/>
                        <a:buChar char="•"/>
                      </a:pPr>
                      <a:r>
                        <a:rPr lang="en-US" dirty="0" smtClean="0"/>
                        <a:t>Language mini-lesson</a:t>
                      </a:r>
                    </a:p>
                    <a:p>
                      <a:pPr marL="285750" indent="-285750">
                        <a:buFont typeface="Arial" panose="020B0604020202020204" pitchFamily="34" charset="0"/>
                        <a:buChar char="•"/>
                      </a:pPr>
                      <a:endParaRPr lang="en-US" dirty="0" smtClean="0"/>
                    </a:p>
                    <a:p>
                      <a:pPr marL="0" indent="0">
                        <a:buFont typeface="Arial" panose="020B0604020202020204" pitchFamily="34" charset="0"/>
                        <a:buNone/>
                      </a:pPr>
                      <a:endParaRPr lang="en-US" dirty="0"/>
                    </a:p>
                  </a:txBody>
                  <a:tcPr marL="84666" marR="84666"/>
                </a:tc>
              </a:tr>
            </a:tbl>
          </a:graphicData>
        </a:graphic>
      </p:graphicFrame>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1" y="3505200"/>
            <a:ext cx="3537734"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7237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tx2"/>
                </a:solidFill>
              </a:rPr>
              <a:t>Learning Targets</a:t>
            </a:r>
            <a:endParaRPr lang="en-US" b="1" i="1" dirty="0">
              <a:solidFill>
                <a:schemeClr val="tx2"/>
              </a:solidFill>
            </a:endParaRPr>
          </a:p>
        </p:txBody>
      </p:sp>
      <p:sp>
        <p:nvSpPr>
          <p:cNvPr id="3" name="Content Placeholder 2"/>
          <p:cNvSpPr>
            <a:spLocks noGrp="1"/>
          </p:cNvSpPr>
          <p:nvPr>
            <p:ph idx="1"/>
          </p:nvPr>
        </p:nvSpPr>
        <p:spPr/>
        <p:txBody>
          <a:bodyPr/>
          <a:lstStyle/>
          <a:p>
            <a:r>
              <a:rPr lang="en-US" dirty="0" smtClean="0"/>
              <a:t>I can</a:t>
            </a:r>
            <a:r>
              <a:rPr lang="en-US" b="1" dirty="0" smtClean="0">
                <a:solidFill>
                  <a:srgbClr val="FF0000"/>
                </a:solidFill>
              </a:rPr>
              <a:t> analyze </a:t>
            </a:r>
            <a:r>
              <a:rPr lang="en-US" dirty="0" smtClean="0"/>
              <a:t>the structure an author uses to organize a text</a:t>
            </a:r>
          </a:p>
          <a:p>
            <a:r>
              <a:rPr lang="en-US" dirty="0" smtClean="0"/>
              <a:t>I can </a:t>
            </a:r>
            <a:r>
              <a:rPr lang="en-US" b="1" dirty="0" smtClean="0">
                <a:solidFill>
                  <a:srgbClr val="FF0000"/>
                </a:solidFill>
              </a:rPr>
              <a:t>determine </a:t>
            </a:r>
            <a:r>
              <a:rPr lang="en-US" dirty="0" smtClean="0"/>
              <a:t>the meaning of words and phrases from a text</a:t>
            </a:r>
          </a:p>
          <a:p>
            <a:r>
              <a:rPr lang="en-US" dirty="0" smtClean="0"/>
              <a:t>I can </a:t>
            </a:r>
            <a:r>
              <a:rPr lang="en-US" b="1" dirty="0" smtClean="0">
                <a:solidFill>
                  <a:srgbClr val="FF0000"/>
                </a:solidFill>
              </a:rPr>
              <a:t>draw</a:t>
            </a:r>
            <a:r>
              <a:rPr lang="en-US" dirty="0" smtClean="0"/>
              <a:t> evidence from literary or informational texts to support analysis, reflection and research</a:t>
            </a:r>
            <a:endParaRPr lang="en-US" dirty="0"/>
          </a:p>
        </p:txBody>
      </p:sp>
    </p:spTree>
    <p:extLst>
      <p:ext uri="{BB962C8B-B14F-4D97-AF65-F5344CB8AC3E}">
        <p14:creationId xmlns:p14="http://schemas.microsoft.com/office/powerpoint/2010/main" val="552218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tx2"/>
                </a:solidFill>
              </a:rPr>
              <a:t>Essential Question</a:t>
            </a:r>
            <a:endParaRPr lang="en-US" b="1" i="1" dirty="0">
              <a:solidFill>
                <a:schemeClr val="tx2"/>
              </a:solidFill>
            </a:endParaRPr>
          </a:p>
        </p:txBody>
      </p:sp>
      <p:sp>
        <p:nvSpPr>
          <p:cNvPr id="3" name="Content Placeholder 2"/>
          <p:cNvSpPr>
            <a:spLocks noGrp="1"/>
          </p:cNvSpPr>
          <p:nvPr>
            <p:ph idx="1"/>
          </p:nvPr>
        </p:nvSpPr>
        <p:spPr/>
        <p:txBody>
          <a:bodyPr/>
          <a:lstStyle/>
          <a:p>
            <a:r>
              <a:rPr lang="en-US" dirty="0" smtClean="0"/>
              <a:t>How can one’s goals, dreams, or aspirations be hindered by discrimination?</a:t>
            </a:r>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399" y="2681868"/>
            <a:ext cx="5411391" cy="3718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13614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“Hook”</a:t>
            </a:r>
            <a:endParaRPr lang="en-US" dirty="0"/>
          </a:p>
        </p:txBody>
      </p:sp>
      <p:sp>
        <p:nvSpPr>
          <p:cNvPr id="3" name="Content Placeholder 2"/>
          <p:cNvSpPr>
            <a:spLocks noGrp="1"/>
          </p:cNvSpPr>
          <p:nvPr>
            <p:ph idx="1"/>
          </p:nvPr>
        </p:nvSpPr>
        <p:spPr/>
        <p:txBody>
          <a:bodyPr>
            <a:normAutofit/>
          </a:bodyPr>
          <a:lstStyle/>
          <a:p>
            <a:r>
              <a:rPr lang="en-US" sz="2400" dirty="0" smtClean="0"/>
              <a:t>Inside/Outside Circle Activity</a:t>
            </a:r>
          </a:p>
          <a:p>
            <a:pPr marL="114300" indent="0">
              <a:buNone/>
            </a:pPr>
            <a:endParaRPr lang="en-US" sz="3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5002" y="228600"/>
            <a:ext cx="1743075" cy="136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133600"/>
            <a:ext cx="76962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3473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solidFill>
                  <a:schemeClr val="tx2"/>
                </a:solidFill>
              </a:rPr>
              <a:t>Higher Order Thinking Questions</a:t>
            </a:r>
            <a:endParaRPr lang="en-US" b="1" i="1"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37496493"/>
              </p:ext>
            </p:extLst>
          </p:nvPr>
        </p:nvGraphicFramePr>
        <p:xfrm>
          <a:off x="228600" y="1600200"/>
          <a:ext cx="8686800" cy="4572001"/>
        </p:xfrm>
        <a:graphic>
          <a:graphicData uri="http://schemas.openxmlformats.org/drawingml/2006/table">
            <a:tbl>
              <a:tblPr firstRow="1" bandRow="1">
                <a:tableStyleId>{5C22544A-7EE6-4342-B048-85BDC9FD1C3A}</a:tableStyleId>
              </a:tblPr>
              <a:tblGrid>
                <a:gridCol w="4343400"/>
                <a:gridCol w="4343400"/>
              </a:tblGrid>
              <a:tr h="740035">
                <a:tc>
                  <a:txBody>
                    <a:bodyPr/>
                    <a:lstStyle/>
                    <a:p>
                      <a:pPr algn="ctr"/>
                      <a:r>
                        <a:rPr lang="en-US" dirty="0" smtClean="0"/>
                        <a:t>Revised Bloom’s Taxonomy Level</a:t>
                      </a:r>
                      <a:endParaRPr lang="en-US" dirty="0"/>
                    </a:p>
                  </a:txBody>
                  <a:tcPr/>
                </a:tc>
                <a:tc>
                  <a:txBody>
                    <a:bodyPr/>
                    <a:lstStyle/>
                    <a:p>
                      <a:pPr algn="ctr"/>
                      <a:r>
                        <a:rPr lang="en-US" dirty="0" smtClean="0"/>
                        <a:t>Question</a:t>
                      </a:r>
                      <a:endParaRPr lang="en-US" dirty="0"/>
                    </a:p>
                  </a:txBody>
                  <a:tcPr/>
                </a:tc>
              </a:tr>
              <a:tr h="1277322">
                <a:tc>
                  <a:txBody>
                    <a:bodyPr/>
                    <a:lstStyle/>
                    <a:p>
                      <a:r>
                        <a:rPr lang="en-US" b="1" dirty="0" smtClean="0">
                          <a:solidFill>
                            <a:srgbClr val="FF0000"/>
                          </a:solidFill>
                        </a:rPr>
                        <a:t>Analyze</a:t>
                      </a:r>
                      <a:endParaRPr lang="en-US" b="1" dirty="0">
                        <a:solidFill>
                          <a:srgbClr val="FF0000"/>
                        </a:solidFill>
                      </a:endParaRPr>
                    </a:p>
                  </a:txBody>
                  <a:tcPr/>
                </a:tc>
                <a:tc>
                  <a:txBody>
                    <a:bodyPr/>
                    <a:lstStyle/>
                    <a:p>
                      <a:r>
                        <a:rPr lang="en-US" dirty="0" smtClean="0"/>
                        <a:t>What are some of the motives behind discrimination?</a:t>
                      </a:r>
                      <a:endParaRPr lang="en-US" dirty="0"/>
                    </a:p>
                  </a:txBody>
                  <a:tcPr/>
                </a:tc>
              </a:tr>
              <a:tr h="1277322">
                <a:tc>
                  <a:txBody>
                    <a:bodyPr/>
                    <a:lstStyle/>
                    <a:p>
                      <a:r>
                        <a:rPr lang="en-US" b="1" dirty="0" smtClean="0">
                          <a:solidFill>
                            <a:srgbClr val="FF0000"/>
                          </a:solidFill>
                        </a:rPr>
                        <a:t>Evaluate</a:t>
                      </a:r>
                      <a:endParaRPr lang="en-US" b="1" dirty="0">
                        <a:solidFill>
                          <a:srgbClr val="FF0000"/>
                        </a:solidFill>
                      </a:endParaRPr>
                    </a:p>
                  </a:txBody>
                  <a:tcPr/>
                </a:tc>
                <a:tc>
                  <a:txBody>
                    <a:bodyPr/>
                    <a:lstStyle/>
                    <a:p>
                      <a:r>
                        <a:rPr lang="en-US" dirty="0" smtClean="0"/>
                        <a:t>Why do goals, dreams and aspirations have personal value upon people?</a:t>
                      </a:r>
                      <a:endParaRPr lang="en-US" dirty="0"/>
                    </a:p>
                  </a:txBody>
                  <a:tcPr/>
                </a:tc>
              </a:tr>
              <a:tr h="1277322">
                <a:tc>
                  <a:txBody>
                    <a:bodyPr/>
                    <a:lstStyle/>
                    <a:p>
                      <a:r>
                        <a:rPr lang="en-US" b="1" dirty="0" smtClean="0">
                          <a:solidFill>
                            <a:srgbClr val="FF0000"/>
                          </a:solidFill>
                        </a:rPr>
                        <a:t>Create</a:t>
                      </a:r>
                      <a:endParaRPr lang="en-US" b="1" dirty="0">
                        <a:solidFill>
                          <a:srgbClr val="FF0000"/>
                        </a:solidFill>
                      </a:endParaRPr>
                    </a:p>
                  </a:txBody>
                  <a:tcPr/>
                </a:tc>
                <a:tc>
                  <a:txBody>
                    <a:bodyPr/>
                    <a:lstStyle/>
                    <a:p>
                      <a:r>
                        <a:rPr lang="en-US" dirty="0" smtClean="0"/>
                        <a:t>Can you design a law to improve race relations?</a:t>
                      </a:r>
                      <a:endParaRPr lang="en-US" dirty="0"/>
                    </a:p>
                  </a:txBody>
                  <a:tcPr/>
                </a:tc>
              </a:tr>
            </a:tbl>
          </a:graphicData>
        </a:graphic>
      </p:graphicFrame>
    </p:spTree>
    <p:extLst>
      <p:ext uri="{BB962C8B-B14F-4D97-AF65-F5344CB8AC3E}">
        <p14:creationId xmlns:p14="http://schemas.microsoft.com/office/powerpoint/2010/main" val="2201233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tx2"/>
                </a:solidFill>
              </a:rPr>
              <a:t>Vocabulary</a:t>
            </a:r>
            <a:endParaRPr lang="en-US" b="1" i="1"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7057835"/>
              </p:ext>
            </p:extLst>
          </p:nvPr>
        </p:nvGraphicFramePr>
        <p:xfrm>
          <a:off x="457200" y="1600200"/>
          <a:ext cx="7620000" cy="4165600"/>
        </p:xfrm>
        <a:graphic>
          <a:graphicData uri="http://schemas.openxmlformats.org/drawingml/2006/table">
            <a:tbl>
              <a:tblPr firstRow="1" bandRow="1">
                <a:tableStyleId>{5C22544A-7EE6-4342-B048-85BDC9FD1C3A}</a:tableStyleId>
              </a:tblPr>
              <a:tblGrid>
                <a:gridCol w="7620000"/>
              </a:tblGrid>
              <a:tr h="370840">
                <a:tc>
                  <a:txBody>
                    <a:bodyPr/>
                    <a:lstStyle/>
                    <a:p>
                      <a:pPr algn="ctr"/>
                      <a:r>
                        <a:rPr lang="en-US" sz="2400" dirty="0" smtClean="0"/>
                        <a:t>Vocabulary</a:t>
                      </a:r>
                      <a:endParaRPr lang="en-US" sz="2400" dirty="0"/>
                    </a:p>
                  </a:txBody>
                  <a:tcPr marL="84666" marR="84666"/>
                </a:tc>
              </a:tr>
              <a:tr h="370840">
                <a:tc>
                  <a:txBody>
                    <a:bodyPr/>
                    <a:lstStyle/>
                    <a:p>
                      <a:r>
                        <a:rPr lang="en-US" dirty="0" smtClean="0"/>
                        <a:t>Thesis</a:t>
                      </a:r>
                      <a:r>
                        <a:rPr lang="en-US" baseline="0" dirty="0" smtClean="0"/>
                        <a:t>                                                                                             Provoked</a:t>
                      </a:r>
                      <a:endParaRPr lang="en-US" dirty="0"/>
                    </a:p>
                  </a:txBody>
                  <a:tcPr marL="84666" marR="84666"/>
                </a:tc>
              </a:tr>
              <a:tr h="370840">
                <a:tc>
                  <a:txBody>
                    <a:bodyPr/>
                    <a:lstStyle/>
                    <a:p>
                      <a:r>
                        <a:rPr lang="en-US" dirty="0" smtClean="0"/>
                        <a:t>Thesis statement                                                                          Facility</a:t>
                      </a:r>
                      <a:endParaRPr lang="en-US" dirty="0"/>
                    </a:p>
                  </a:txBody>
                  <a:tcPr marL="84666" marR="84666"/>
                </a:tc>
              </a:tr>
              <a:tr h="370840">
                <a:tc>
                  <a:txBody>
                    <a:bodyPr/>
                    <a:lstStyle/>
                    <a:p>
                      <a:r>
                        <a:rPr lang="en-US" dirty="0" smtClean="0"/>
                        <a:t>Text structure                                                                               Mimeograph</a:t>
                      </a:r>
                    </a:p>
                  </a:txBody>
                  <a:tcPr marL="84666" marR="84666"/>
                </a:tc>
              </a:tr>
              <a:tr h="370840">
                <a:tc>
                  <a:txBody>
                    <a:bodyPr/>
                    <a:lstStyle/>
                    <a:p>
                      <a:r>
                        <a:rPr lang="en-US" dirty="0" smtClean="0"/>
                        <a:t>Narrative essay                                                                            </a:t>
                      </a:r>
                      <a:r>
                        <a:rPr lang="en-US" dirty="0" err="1" smtClean="0"/>
                        <a:t>En</a:t>
                      </a:r>
                      <a:r>
                        <a:rPr lang="en-US" baseline="0" dirty="0" smtClean="0"/>
                        <a:t> route</a:t>
                      </a:r>
                      <a:endParaRPr lang="en-US" dirty="0"/>
                    </a:p>
                  </a:txBody>
                  <a:tcPr marL="84666" marR="84666"/>
                </a:tc>
              </a:tr>
              <a:tr h="370840">
                <a:tc>
                  <a:txBody>
                    <a:bodyPr/>
                    <a:lstStyle/>
                    <a:p>
                      <a:r>
                        <a:rPr lang="en-US" dirty="0" smtClean="0"/>
                        <a:t>Frame story                                                                                  Resolve</a:t>
                      </a:r>
                      <a:endParaRPr lang="en-US" dirty="0"/>
                    </a:p>
                  </a:txBody>
                  <a:tcPr marL="84666" marR="84666"/>
                </a:tc>
              </a:tr>
              <a:tr h="370840">
                <a:tc>
                  <a:txBody>
                    <a:bodyPr/>
                    <a:lstStyle/>
                    <a:p>
                      <a:r>
                        <a:rPr lang="en-US" dirty="0" smtClean="0"/>
                        <a:t>Inner story                                                                                    Point of View</a:t>
                      </a:r>
                      <a:endParaRPr lang="en-US" dirty="0"/>
                    </a:p>
                  </a:txBody>
                  <a:tcPr marL="84666" marR="84666"/>
                </a:tc>
              </a:tr>
              <a:tr h="370840">
                <a:tc>
                  <a:txBody>
                    <a:bodyPr/>
                    <a:lstStyle/>
                    <a:p>
                      <a:r>
                        <a:rPr lang="en-US" dirty="0" smtClean="0"/>
                        <a:t>Civic                                                                                               Ominous</a:t>
                      </a:r>
                      <a:endParaRPr lang="en-US" dirty="0"/>
                    </a:p>
                  </a:txBody>
                  <a:tcPr marL="84666" marR="84666"/>
                </a:tc>
              </a:tr>
              <a:tr h="370840">
                <a:tc>
                  <a:txBody>
                    <a:bodyPr/>
                    <a:lstStyle/>
                    <a:p>
                      <a:r>
                        <a:rPr lang="en-US" dirty="0" smtClean="0"/>
                        <a:t>Predominantly                                                                              Brigade</a:t>
                      </a:r>
                      <a:endParaRPr lang="en-US" dirty="0"/>
                    </a:p>
                  </a:txBody>
                  <a:tcPr marL="84666" marR="84666"/>
                </a:tc>
              </a:tr>
              <a:tr h="370840">
                <a:tc>
                  <a:txBody>
                    <a:bodyPr/>
                    <a:lstStyle/>
                    <a:p>
                      <a:r>
                        <a:rPr lang="en-US" dirty="0" smtClean="0"/>
                        <a:t>Forfeit                                                                                            Bigotry</a:t>
                      </a:r>
                      <a:endParaRPr lang="en-US" dirty="0"/>
                    </a:p>
                  </a:txBody>
                  <a:tcPr marL="84666" marR="84666"/>
                </a:tc>
              </a:tr>
              <a:tr h="370840">
                <a:tc>
                  <a:txBody>
                    <a:bodyPr/>
                    <a:lstStyle/>
                    <a:p>
                      <a:r>
                        <a:rPr lang="en-US" dirty="0" smtClean="0"/>
                        <a:t>Erupted</a:t>
                      </a:r>
                      <a:endParaRPr lang="en-US" dirty="0"/>
                    </a:p>
                  </a:txBody>
                  <a:tcPr marL="84666" marR="84666"/>
                </a:tc>
              </a:tr>
            </a:tbl>
          </a:graphicData>
        </a:graphic>
      </p:graphicFrame>
      <p:cxnSp>
        <p:nvCxnSpPr>
          <p:cNvPr id="8" name="Straight Connector 7"/>
          <p:cNvCxnSpPr/>
          <p:nvPr/>
        </p:nvCxnSpPr>
        <p:spPr>
          <a:xfrm>
            <a:off x="4114800" y="1981200"/>
            <a:ext cx="0" cy="37338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42148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solidFill>
                  <a:schemeClr val="tx2"/>
                </a:solidFill>
              </a:rPr>
              <a:t>Lesson Text: A Mason Dixie Memory by Clifton Davis</a:t>
            </a:r>
            <a:endParaRPr lang="en-US" b="1" i="1" dirty="0">
              <a:solidFill>
                <a:schemeClr val="tx2"/>
              </a:solidFill>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09800" y="1752600"/>
            <a:ext cx="441960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96645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88</TotalTime>
  <Words>656</Words>
  <Application>Microsoft Office PowerPoint</Application>
  <PresentationFormat>On-screen Show (4:3)</PresentationFormat>
  <Paragraphs>110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Adjacency</vt:lpstr>
      <vt:lpstr>A Mason Dixie Memory: Narrative Essay Goals/Dreams</vt:lpstr>
      <vt:lpstr>CCSS</vt:lpstr>
      <vt:lpstr>Skills &amp; Do Nows</vt:lpstr>
      <vt:lpstr>Learning Targets</vt:lpstr>
      <vt:lpstr>Essential Question</vt:lpstr>
      <vt:lpstr>“Hook”</vt:lpstr>
      <vt:lpstr>Higher Order Thinking Questions</vt:lpstr>
      <vt:lpstr>Vocabulary</vt:lpstr>
      <vt:lpstr>Lesson Text: A Mason Dixie Memory by Clifton Davis</vt:lpstr>
      <vt:lpstr>PBL Lesson</vt:lpstr>
      <vt:lpstr>PBL Components</vt:lpstr>
      <vt:lpstr>Lesson Activities</vt:lpstr>
      <vt:lpstr>Lesson Activities Cont’d.</vt:lpstr>
      <vt:lpstr>Closure: Noting What I’ve Learned</vt:lpstr>
      <vt:lpstr>Resources and Materials</vt:lpstr>
      <vt:lpstr>Madeline Hunter Lesson Plan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Mason Dixie Memory: Narrative Essay Goals/Dreams</dc:title>
  <dc:creator>Tangie</dc:creator>
  <cp:lastModifiedBy>DA Student</cp:lastModifiedBy>
  <cp:revision>13</cp:revision>
  <dcterms:created xsi:type="dcterms:W3CDTF">2014-11-10T00:16:27Z</dcterms:created>
  <dcterms:modified xsi:type="dcterms:W3CDTF">2016-08-17T12:30:50Z</dcterms:modified>
</cp:coreProperties>
</file>